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9" r:id="rId4"/>
    <p:sldId id="271" r:id="rId5"/>
    <p:sldId id="270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72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0F"/>
    <a:srgbClr val="2ECC71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9AA1DE-36C8-3759-E9D0-5BE20ABC1203}"/>
              </a:ext>
            </a:extLst>
          </p:cNvPr>
          <p:cNvSpPr/>
          <p:nvPr/>
        </p:nvSpPr>
        <p:spPr>
          <a:xfrm>
            <a:off x="1474237" y="1073020"/>
            <a:ext cx="3526971" cy="21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846" y="868757"/>
            <a:ext cx="6357311" cy="1305318"/>
          </a:xfrm>
        </p:spPr>
        <p:txBody>
          <a:bodyPr>
            <a:normAutofit/>
          </a:bodyPr>
          <a:lstStyle/>
          <a:p>
            <a:pPr algn="l"/>
            <a:r>
              <a:rPr lang="th-TH" sz="7200" dirty="0">
                <a:solidFill>
                  <a:srgbClr val="2ECC71"/>
                </a:solidFill>
              </a:rPr>
              <a:t>รู้จักกับ</a:t>
            </a:r>
            <a:r>
              <a:rPr lang="en-US" sz="7200" dirty="0">
                <a:solidFill>
                  <a:srgbClr val="2ECC71"/>
                </a:solidFill>
              </a:rPr>
              <a:t> ATD3.5-S3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6" y="2174075"/>
            <a:ext cx="6976436" cy="1655762"/>
          </a:xfrm>
        </p:spPr>
        <p:txBody>
          <a:bodyPr>
            <a:normAutofit/>
          </a:bodyPr>
          <a:lstStyle/>
          <a:p>
            <a:pPr algn="l"/>
            <a:r>
              <a:rPr lang="th-TH" sz="4000" dirty="0">
                <a:solidFill>
                  <a:srgbClr val="F1C40F"/>
                </a:solidFill>
              </a:rPr>
              <a:t>บอร์ด </a:t>
            </a:r>
            <a:r>
              <a:rPr lang="en-US" sz="4000" dirty="0">
                <a:solidFill>
                  <a:srgbClr val="F1C40F"/>
                </a:solidFill>
              </a:rPr>
              <a:t>ESP32-S3 </a:t>
            </a:r>
            <a:r>
              <a:rPr lang="th-TH" sz="4000" dirty="0">
                <a:solidFill>
                  <a:srgbClr val="F1C40F"/>
                </a:solidFill>
              </a:rPr>
              <a:t>พร้อมจอ 3.5 นิ้ว</a:t>
            </a:r>
            <a:endParaRPr lang="en-US" sz="40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761587" y="400050"/>
            <a:ext cx="4755127" cy="3028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76FAB-6C27-10B7-959E-21630D283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1587" r="2478" b="12381"/>
          <a:stretch/>
        </p:blipFill>
        <p:spPr>
          <a:xfrm>
            <a:off x="763336" y="3552027"/>
            <a:ext cx="4870409" cy="293449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7382022" y="3429000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75" y="3873067"/>
            <a:ext cx="1885250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6429-A32A-0F35-711A-96FB2F4C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DAC (Digital to Analog Convertor)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0CAC8-C93A-5EAE-D52B-14C02253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41C43-5620-9754-2F29-1B14023B7A2D}"/>
              </a:ext>
            </a:extLst>
          </p:cNvPr>
          <p:cNvSpPr txBox="1"/>
          <p:nvPr/>
        </p:nvSpPr>
        <p:spPr>
          <a:xfrm>
            <a:off x="780090" y="1708012"/>
            <a:ext cx="5516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Power:</a:t>
            </a:r>
            <a:r>
              <a:rPr lang="en-US" sz="3600" dirty="0"/>
              <a:t> 3.2W at 4 ohm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I2S 16/24/32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IC:</a:t>
            </a:r>
            <a:r>
              <a:rPr lang="en-US" sz="3600" dirty="0"/>
              <a:t> MAX98357B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50469-FFA4-ED5C-4A8D-1EFE5340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2"/>
          <a:stretch/>
        </p:blipFill>
        <p:spPr>
          <a:xfrm>
            <a:off x="1122990" y="3587936"/>
            <a:ext cx="5792160" cy="2982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9EBA3-3401-BEBA-13CD-69DE15E1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6111" r="49271" b="27917"/>
          <a:stretch/>
        </p:blipFill>
        <p:spPr>
          <a:xfrm>
            <a:off x="7554285" y="1440440"/>
            <a:ext cx="3857625" cy="4524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9DA559-F089-9CFA-66A4-249E867DE8FB}"/>
              </a:ext>
            </a:extLst>
          </p:cNvPr>
          <p:cNvSpPr/>
          <p:nvPr/>
        </p:nvSpPr>
        <p:spPr>
          <a:xfrm>
            <a:off x="8029575" y="3190875"/>
            <a:ext cx="1952625" cy="2038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8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A186-1A0B-14B5-3DDB-E35BF7BE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ช่องใส่ </a:t>
            </a:r>
            <a:r>
              <a:rPr lang="en-US" dirty="0"/>
              <a:t>MicroSD Card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788DA-2905-A17C-38CE-244F02D1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15667-3674-63EE-5E75-671AB699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6" t="29722" r="19479" b="27639"/>
          <a:stretch/>
        </p:blipFill>
        <p:spPr>
          <a:xfrm>
            <a:off x="6257583" y="1176728"/>
            <a:ext cx="4524717" cy="3795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D5DC2-1F06-8672-4900-979C7069DCFA}"/>
              </a:ext>
            </a:extLst>
          </p:cNvPr>
          <p:cNvCxnSpPr/>
          <p:nvPr/>
        </p:nvCxnSpPr>
        <p:spPr>
          <a:xfrm flipV="1">
            <a:off x="7191375" y="3556762"/>
            <a:ext cx="419100" cy="55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C05C19-7E2C-7931-B267-8452733A2B4C}"/>
              </a:ext>
            </a:extLst>
          </p:cNvPr>
          <p:cNvSpPr txBox="1"/>
          <p:nvPr/>
        </p:nvSpPr>
        <p:spPr>
          <a:xfrm>
            <a:off x="775364" y="2376975"/>
            <a:ext cx="5516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SPI Mode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CD pin:</a:t>
            </a:r>
            <a:r>
              <a:rPr lang="en-US" sz="3600" dirty="0"/>
              <a:t> Yes</a:t>
            </a:r>
          </a:p>
        </p:txBody>
      </p:sp>
      <p:pic>
        <p:nvPicPr>
          <p:cNvPr id="3074" name="Picture 2" descr="Micro SD Card 32GB SANDISK SDSQUA4-032G-GN6MN (120MB.) | Advice จ.มหาสารคาม  สาขา U035 (สามแยกกาฬสินธุ์)">
            <a:extLst>
              <a:ext uri="{FF2B5EF4-FFF2-40B4-BE49-F238E27FC236}">
                <a16:creationId xmlns:a16="http://schemas.microsoft.com/office/drawing/2014/main" id="{206D96AB-7565-C549-D2CD-DFE6D0147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9167" r="9028" b="19658"/>
          <a:stretch/>
        </p:blipFill>
        <p:spPr bwMode="auto">
          <a:xfrm>
            <a:off x="461037" y="4576397"/>
            <a:ext cx="219084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2 GB MICRO SD CARD (ไมโครเอสดีการ์ด) SAMSUNG EVO PLUS CLASS 10 (MC32GA/APC)">
            <a:extLst>
              <a:ext uri="{FF2B5EF4-FFF2-40B4-BE49-F238E27FC236}">
                <a16:creationId xmlns:a16="http://schemas.microsoft.com/office/drawing/2014/main" id="{B0950599-E153-C22C-D1B6-4BCBDFBDC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17158" r="4583" b="17158"/>
          <a:stretch/>
        </p:blipFill>
        <p:spPr bwMode="auto">
          <a:xfrm>
            <a:off x="2845270" y="4576396"/>
            <a:ext cx="227115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DCIT2/32GB | Kingston 32 GB Industrial MicroSDHC Micro SD Card, Class 10,  UHS-I, U3, V30, A1 | RS">
            <a:extLst>
              <a:ext uri="{FF2B5EF4-FFF2-40B4-BE49-F238E27FC236}">
                <a16:creationId xmlns:a16="http://schemas.microsoft.com/office/drawing/2014/main" id="{9A1776E7-4DB3-745A-3DB1-B7F7C48F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1" t="50000" r="26857" b="15000"/>
          <a:stretch/>
        </p:blipFill>
        <p:spPr bwMode="auto">
          <a:xfrm rot="5400000">
            <a:off x="5495925" y="4241800"/>
            <a:ext cx="182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3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807C-523D-AE71-7E94-01DD54B8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Grove</a:t>
            </a:r>
            <a:r>
              <a:rPr lang="th-TH" dirty="0"/>
              <a:t> </a:t>
            </a:r>
            <a:r>
              <a:rPr lang="en-US" dirty="0"/>
              <a:t>(I2C)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E18EE-ABA5-D460-F23C-919C7CE3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DA4F1-99C0-EB9D-EDC2-10A074AC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5787" r="39167" b="40741"/>
          <a:stretch/>
        </p:blipFill>
        <p:spPr>
          <a:xfrm>
            <a:off x="6223158" y="1508257"/>
            <a:ext cx="5651764" cy="4191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E04C42-ED9E-59C1-7565-BBBAF40B8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29583" r="15182" b="20278"/>
          <a:stretch/>
        </p:blipFill>
        <p:spPr bwMode="auto">
          <a:xfrm>
            <a:off x="317078" y="1517810"/>
            <a:ext cx="3753606" cy="20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A30A33-C2AD-488B-5B64-7E8AAF17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t="22132" r="10179" b="5833"/>
          <a:stretch/>
        </p:blipFill>
        <p:spPr bwMode="auto">
          <a:xfrm rot="1371916">
            <a:off x="182020" y="3868780"/>
            <a:ext cx="3609816" cy="25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AB8BBF-D34D-297A-DF4D-43179553C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7500" r="15807" b="8750"/>
          <a:stretch/>
        </p:blipFill>
        <p:spPr bwMode="auto">
          <a:xfrm>
            <a:off x="3256654" y="2932253"/>
            <a:ext cx="2839346" cy="24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114833-AB08-1352-1C16-B7EAD18C5797}"/>
              </a:ext>
            </a:extLst>
          </p:cNvPr>
          <p:cNvSpPr/>
          <p:nvPr/>
        </p:nvSpPr>
        <p:spPr>
          <a:xfrm rot="1348133">
            <a:off x="720085" y="5816041"/>
            <a:ext cx="1651519" cy="55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9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4C3D7C-7402-7DD5-23FD-E01336E53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27347" r="60590" b="44490"/>
          <a:stretch/>
        </p:blipFill>
        <p:spPr>
          <a:xfrm>
            <a:off x="6022132" y="906230"/>
            <a:ext cx="4913008" cy="370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CA32-6AE3-7582-8CA0-77CCE88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USB-C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FD074-73F9-B1BA-B407-0181A66B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59578F-38EE-FB35-B5D2-238BF11C23BF}"/>
              </a:ext>
            </a:extLst>
          </p:cNvPr>
          <p:cNvSpPr/>
          <p:nvPr/>
        </p:nvSpPr>
        <p:spPr>
          <a:xfrm>
            <a:off x="454314" y="2357437"/>
            <a:ext cx="3955761" cy="233586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302F82-62B8-98BA-3C8E-EABE4D5BABF4}"/>
              </a:ext>
            </a:extLst>
          </p:cNvPr>
          <p:cNvSpPr/>
          <p:nvPr/>
        </p:nvSpPr>
        <p:spPr>
          <a:xfrm>
            <a:off x="3964732" y="4885349"/>
            <a:ext cx="4114801" cy="147100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F012B8-7F03-0AC7-0C44-DC95EBBAE32D}"/>
              </a:ext>
            </a:extLst>
          </p:cNvPr>
          <p:cNvCxnSpPr>
            <a:cxnSpLocks/>
          </p:cNvCxnSpPr>
          <p:nvPr/>
        </p:nvCxnSpPr>
        <p:spPr>
          <a:xfrm flipV="1">
            <a:off x="7987004" y="3946849"/>
            <a:ext cx="597159" cy="100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032E33-61FD-E2EE-1087-BC11DB8AB4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10075" y="3019425"/>
            <a:ext cx="2562225" cy="50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52A44-5867-52DC-FC25-1C7A0C7CA2EC}"/>
              </a:ext>
            </a:extLst>
          </p:cNvPr>
          <p:cNvSpPr txBox="1"/>
          <p:nvPr/>
        </p:nvSpPr>
        <p:spPr>
          <a:xfrm>
            <a:off x="4129087" y="508704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อัพโหลดโปรแกรม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8C892-2D0A-F8A8-B22C-7BCD9375E446}"/>
              </a:ext>
            </a:extLst>
          </p:cNvPr>
          <p:cNvSpPr txBox="1"/>
          <p:nvPr/>
        </p:nvSpPr>
        <p:spPr>
          <a:xfrm>
            <a:off x="4131600" y="5638300"/>
            <a:ext cx="4114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ดีบัคค่าต่าง ๆ ผ่านคอมพิวเตอร์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7729D-7275-3206-9492-08FA62B6E8EC}"/>
              </a:ext>
            </a:extLst>
          </p:cNvPr>
          <p:cNvSpPr txBox="1"/>
          <p:nvPr/>
        </p:nvSpPr>
        <p:spPr>
          <a:xfrm>
            <a:off x="621001" y="262606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ต่ออุปกรณ์ </a:t>
            </a:r>
            <a:r>
              <a:rPr lang="en-US" sz="3600" dirty="0">
                <a:solidFill>
                  <a:srgbClr val="2ECC71"/>
                </a:solidFill>
              </a:rPr>
              <a:t>USB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369BF-8632-0ACC-57B5-C1C96EBBA509}"/>
              </a:ext>
            </a:extLst>
          </p:cNvPr>
          <p:cNvSpPr txBox="1"/>
          <p:nvPr/>
        </p:nvSpPr>
        <p:spPr>
          <a:xfrm>
            <a:off x="621001" y="3166200"/>
            <a:ext cx="36337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/>
              <a:t>รองรับเมาส์</a:t>
            </a:r>
            <a:r>
              <a:rPr lang="en-US" sz="2800" dirty="0"/>
              <a:t>,</a:t>
            </a:r>
            <a:r>
              <a:rPr lang="th-TH" sz="2800" dirty="0"/>
              <a:t> คีย์บอร์ด</a:t>
            </a:r>
            <a:r>
              <a:rPr lang="en-US" sz="2800" dirty="0"/>
              <a:t>,</a:t>
            </a:r>
            <a:r>
              <a:rPr lang="th-TH" sz="2800" dirty="0"/>
              <a:t> กล้องแฟลชไดร์ฟ</a:t>
            </a:r>
            <a:r>
              <a:rPr lang="en-US" sz="2800" dirty="0"/>
              <a:t>,</a:t>
            </a:r>
            <a:r>
              <a:rPr lang="th-TH" sz="2800" dirty="0"/>
              <a:t> </a:t>
            </a:r>
            <a:r>
              <a:rPr lang="en-US" sz="2800" dirty="0"/>
              <a:t>FTDI </a:t>
            </a:r>
            <a:r>
              <a:rPr lang="th-TH" sz="2800" dirty="0"/>
              <a:t>และรองรับอัพโหลดโปรแกรม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090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90BF-22AD-28D8-9A20-9737B79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การจ่ายไฟเลี้ยง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D3720-89FC-2E21-ED99-2F076AB4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35215-098D-8AC5-F086-D5BAC1E6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2" t="40657" r="7194" b="20370"/>
          <a:stretch/>
        </p:blipFill>
        <p:spPr>
          <a:xfrm>
            <a:off x="523875" y="1182255"/>
            <a:ext cx="2333625" cy="2027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9FFFC-A4BA-C2CF-5550-EB6C01C6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7107" r="57638" b="47534"/>
          <a:stretch/>
        </p:blipFill>
        <p:spPr>
          <a:xfrm>
            <a:off x="8601075" y="1344712"/>
            <a:ext cx="2882031" cy="233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84321-B84B-A88A-6719-55EAF9B9C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6528" r="44583" b="48889"/>
          <a:stretch/>
        </p:blipFill>
        <p:spPr>
          <a:xfrm>
            <a:off x="4272989" y="892568"/>
            <a:ext cx="3604184" cy="27222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A8F412-8CFF-1DC6-7FD3-E8717A3A4F92}"/>
              </a:ext>
            </a:extLst>
          </p:cNvPr>
          <p:cNvCxnSpPr/>
          <p:nvPr/>
        </p:nvCxnSpPr>
        <p:spPr>
          <a:xfrm flipH="1">
            <a:off x="5314950" y="770371"/>
            <a:ext cx="383309" cy="38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A288D6-0616-85E2-CE25-34E3AD7E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t="4584" r="17162" b="10416"/>
          <a:stretch/>
        </p:blipFill>
        <p:spPr bwMode="auto">
          <a:xfrm>
            <a:off x="804145" y="3471449"/>
            <a:ext cx="2786781" cy="30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EACAAF-5D57-F73A-B029-FC72BF8CC63F}"/>
              </a:ext>
            </a:extLst>
          </p:cNvPr>
          <p:cNvCxnSpPr>
            <a:cxnSpLocks/>
          </p:cNvCxnSpPr>
          <p:nvPr/>
        </p:nvCxnSpPr>
        <p:spPr>
          <a:xfrm flipH="1" flipV="1">
            <a:off x="1571625" y="2600325"/>
            <a:ext cx="400050" cy="1047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Samsung อะแดปเตอร์ชาร์จไฟ (สีขาว) รุ่น Adapter USB">
            <a:extLst>
              <a:ext uri="{FF2B5EF4-FFF2-40B4-BE49-F238E27FC236}">
                <a16:creationId xmlns:a16="http://schemas.microsoft.com/office/drawing/2014/main" id="{F25A0030-C928-E843-0177-53580CA16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30556" r="13472" b="31250"/>
          <a:stretch/>
        </p:blipFill>
        <p:spPr bwMode="auto">
          <a:xfrm>
            <a:off x="8131834" y="4226765"/>
            <a:ext cx="3473886" cy="18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576F25-4B83-2BD7-A2D0-6553FA69192D}"/>
              </a:ext>
            </a:extLst>
          </p:cNvPr>
          <p:cNvCxnSpPr>
            <a:cxnSpLocks/>
          </p:cNvCxnSpPr>
          <p:nvPr/>
        </p:nvCxnSpPr>
        <p:spPr>
          <a:xfrm flipH="1" flipV="1">
            <a:off x="9642040" y="2905270"/>
            <a:ext cx="536447" cy="14476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2AF365-1370-C7C8-92B7-D1F1008F4BB7}"/>
              </a:ext>
            </a:extLst>
          </p:cNvPr>
          <p:cNvCxnSpPr/>
          <p:nvPr/>
        </p:nvCxnSpPr>
        <p:spPr>
          <a:xfrm flipH="1">
            <a:off x="5563754" y="912773"/>
            <a:ext cx="383309" cy="383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71E00B-36C2-8606-FF09-6FB8DAEACC2A}"/>
              </a:ext>
            </a:extLst>
          </p:cNvPr>
          <p:cNvSpPr txBox="1"/>
          <p:nvPr/>
        </p:nvSpPr>
        <p:spPr>
          <a:xfrm rot="2428477">
            <a:off x="2517494" y="3844806"/>
            <a:ext cx="158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7-</a:t>
            </a:r>
            <a:r>
              <a:rPr lang="en-US" sz="2400" dirty="0"/>
              <a:t>30V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8CF46-6424-8FB4-3BE2-BA8A32B234A6}"/>
              </a:ext>
            </a:extLst>
          </p:cNvPr>
          <p:cNvSpPr txBox="1"/>
          <p:nvPr/>
        </p:nvSpPr>
        <p:spPr>
          <a:xfrm rot="1909428">
            <a:off x="5480340" y="596538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5V DC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5C1E-55D0-7887-75A4-85BF81BCC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38367" r="50000" b="15918"/>
          <a:stretch/>
        </p:blipFill>
        <p:spPr>
          <a:xfrm>
            <a:off x="4631891" y="3949928"/>
            <a:ext cx="3245637" cy="27308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9601F-AA4B-04A8-D353-5F37CDB517DE}"/>
              </a:ext>
            </a:extLst>
          </p:cNvPr>
          <p:cNvCxnSpPr>
            <a:cxnSpLocks/>
          </p:cNvCxnSpPr>
          <p:nvPr/>
        </p:nvCxnSpPr>
        <p:spPr>
          <a:xfrm>
            <a:off x="5583806" y="4478694"/>
            <a:ext cx="309862" cy="526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29ACE-5ED4-2DE2-0BD4-28E59D3A4E6A}"/>
              </a:ext>
            </a:extLst>
          </p:cNvPr>
          <p:cNvCxnSpPr>
            <a:cxnSpLocks/>
          </p:cNvCxnSpPr>
          <p:nvPr/>
        </p:nvCxnSpPr>
        <p:spPr>
          <a:xfrm>
            <a:off x="5230600" y="4684252"/>
            <a:ext cx="333154" cy="563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F55E74-8639-EA7F-5DD9-E588E130C6F2}"/>
              </a:ext>
            </a:extLst>
          </p:cNvPr>
          <p:cNvSpPr txBox="1"/>
          <p:nvPr/>
        </p:nvSpPr>
        <p:spPr>
          <a:xfrm rot="19995565">
            <a:off x="4756858" y="4164266"/>
            <a:ext cx="1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7-30V DC</a:t>
            </a:r>
          </a:p>
        </p:txBody>
      </p:sp>
    </p:spTree>
    <p:extLst>
      <p:ext uri="{BB962C8B-B14F-4D97-AF65-F5344CB8AC3E}">
        <p14:creationId xmlns:p14="http://schemas.microsoft.com/office/powerpoint/2010/main" val="2375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9EB5-42AF-7C9C-4CD9-1CAB7591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การติดตั้งลงกล่อง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C2614-8277-FA47-5FDF-41D50359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9CA2-218B-123B-1951-098F0D54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0" y="1740005"/>
            <a:ext cx="3600000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A76FB-EEEF-C80E-43E5-EBCC53CF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6" y="1740005"/>
            <a:ext cx="4981470" cy="498147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E9E3B1-E6C6-2478-2D89-4708809FDEA7}"/>
              </a:ext>
            </a:extLst>
          </p:cNvPr>
          <p:cNvSpPr/>
          <p:nvPr/>
        </p:nvSpPr>
        <p:spPr>
          <a:xfrm>
            <a:off x="5083629" y="5170714"/>
            <a:ext cx="1687285" cy="707572"/>
          </a:xfrm>
          <a:custGeom>
            <a:avLst/>
            <a:gdLst>
              <a:gd name="connsiteX0" fmla="*/ 0 w 1687285"/>
              <a:gd name="connsiteY0" fmla="*/ 0 h 707572"/>
              <a:gd name="connsiteX1" fmla="*/ 990600 w 1687285"/>
              <a:gd name="connsiteY1" fmla="*/ 0 h 707572"/>
              <a:gd name="connsiteX2" fmla="*/ 990600 w 1687285"/>
              <a:gd name="connsiteY2" fmla="*/ 707572 h 707572"/>
              <a:gd name="connsiteX3" fmla="*/ 1687285 w 1687285"/>
              <a:gd name="connsiteY3" fmla="*/ 707572 h 7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7285" h="707572">
                <a:moveTo>
                  <a:pt x="0" y="0"/>
                </a:moveTo>
                <a:lnTo>
                  <a:pt x="990600" y="0"/>
                </a:lnTo>
                <a:lnTo>
                  <a:pt x="990600" y="707572"/>
                </a:lnTo>
                <a:lnTo>
                  <a:pt x="1687285" y="707572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443-5EF5-8414-25D6-551E78CF08C0}"/>
              </a:ext>
            </a:extLst>
          </p:cNvPr>
          <p:cNvSpPr txBox="1"/>
          <p:nvPr/>
        </p:nvSpPr>
        <p:spPr>
          <a:xfrm>
            <a:off x="6770914" y="5584805"/>
            <a:ext cx="2852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ติดตั้งตัวดันขอบกล่องทั้ง 4 มุมของจอ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B955F-CA25-89C9-5854-9935D5596620}"/>
              </a:ext>
            </a:extLst>
          </p:cNvPr>
          <p:cNvSpPr txBox="1"/>
          <p:nvPr/>
        </p:nvSpPr>
        <p:spPr>
          <a:xfrm>
            <a:off x="1850572" y="1289746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ภายในกล่อง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E7B1C-5FEC-B795-7F44-EA20A3662E83}"/>
              </a:ext>
            </a:extLst>
          </p:cNvPr>
          <p:cNvSpPr txBox="1"/>
          <p:nvPr/>
        </p:nvSpPr>
        <p:spPr>
          <a:xfrm>
            <a:off x="6864700" y="1231410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หน้ากล่อง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C5F6-9AC8-3352-64AA-EC2D87F4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ชุดพัฒนาซอฟแวร์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CFFCC-9588-1841-2604-3B29841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8EE1F-445B-51CF-7921-DB4860DD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60" y="1763316"/>
            <a:ext cx="5421177" cy="28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1FC3A-4958-F861-62D5-1A74D053A2C5}"/>
              </a:ext>
            </a:extLst>
          </p:cNvPr>
          <p:cNvSpPr txBox="1"/>
          <p:nvPr/>
        </p:nvSpPr>
        <p:spPr>
          <a:xfrm>
            <a:off x="7337289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SquareLine</a:t>
            </a:r>
            <a:r>
              <a:rPr lang="en-US" sz="2400" dirty="0"/>
              <a:t>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8488C-2535-FC8A-F76F-8BD57679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3" y="1763316"/>
            <a:ext cx="5421176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74BE6-E2F5-8510-4463-AF64DB738FA1}"/>
              </a:ext>
            </a:extLst>
          </p:cNvPr>
          <p:cNvSpPr txBox="1"/>
          <p:nvPr/>
        </p:nvSpPr>
        <p:spPr>
          <a:xfrm>
            <a:off x="1492388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 Code + </a:t>
            </a:r>
            <a:r>
              <a:rPr lang="en-US" sz="2400" dirty="0" err="1"/>
              <a:t>PlatformIO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61A0DD-9291-AC0B-3968-7A43617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98" y="858441"/>
            <a:ext cx="2857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5C45A6B-9789-B661-62F1-89F1671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5" y="814977"/>
            <a:ext cx="1933530" cy="13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DEC97-4C35-D6B6-B5C3-A0437A6A198E}"/>
              </a:ext>
            </a:extLst>
          </p:cNvPr>
          <p:cNvSpPr txBox="1"/>
          <p:nvPr/>
        </p:nvSpPr>
        <p:spPr>
          <a:xfrm>
            <a:off x="462962" y="5148143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เขียนโค้ดด้วยภาษา </a:t>
            </a:r>
            <a:r>
              <a:rPr lang="en-US" sz="2000" dirty="0"/>
              <a:t>C/C++</a:t>
            </a:r>
            <a:r>
              <a:rPr lang="th-TH" sz="2000" dirty="0"/>
              <a:t> รูปแบบ</a:t>
            </a:r>
            <a:r>
              <a:rPr lang="en-US" sz="2000" dirty="0"/>
              <a:t> Arduino</a:t>
            </a:r>
            <a:endParaRPr lang="th-TH" sz="2000" dirty="0"/>
          </a:p>
          <a:p>
            <a:r>
              <a:rPr lang="th-TH" sz="2000" dirty="0"/>
              <a:t>- มีไลบรารี่พร้อมใช้</a:t>
            </a:r>
          </a:p>
          <a:p>
            <a:r>
              <a:rPr lang="th-TH" sz="2000" dirty="0"/>
              <a:t>- มีตัวอย่างโค้ดให้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ไม่ต้องตั้งค่าใด ๆ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3BDDE-D23E-2C5E-1BF5-5DDF0569EF42}"/>
              </a:ext>
            </a:extLst>
          </p:cNvPr>
          <p:cNvSpPr txBox="1"/>
          <p:nvPr/>
        </p:nvSpPr>
        <p:spPr>
          <a:xfrm>
            <a:off x="6307860" y="5148142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ลากวางปุ่ม ข้อความ และ </a:t>
            </a:r>
            <a:r>
              <a:rPr lang="en-US" sz="2000" dirty="0"/>
              <a:t>Widget </a:t>
            </a:r>
            <a:r>
              <a:rPr lang="th-TH" sz="2000" dirty="0"/>
              <a:t>อื่น ๆ ได้เลย</a:t>
            </a:r>
          </a:p>
          <a:p>
            <a:r>
              <a:rPr lang="th-TH" sz="2000" dirty="0"/>
              <a:t>- สิ่งที่เห็นในโปรแกรม เหมือนที่เห็นจริงใน </a:t>
            </a:r>
            <a:r>
              <a:rPr lang="en-US" sz="2000" dirty="0"/>
              <a:t>ATD3.5-S3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ลดขั้นตอนตั้งค่า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th-TH" sz="2000" dirty="0"/>
              <a:t>ใช้ฟรีได้ 10 หน้า 150 </a:t>
            </a:r>
            <a:r>
              <a:rPr lang="en-US" sz="2000" dirty="0"/>
              <a:t>widget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3A35C-9C33-5386-9D0F-C7A62CDE6197}"/>
              </a:ext>
            </a:extLst>
          </p:cNvPr>
          <p:cNvSpPr txBox="1"/>
          <p:nvPr/>
        </p:nvSpPr>
        <p:spPr>
          <a:xfrm>
            <a:off x="4533900" y="952500"/>
            <a:ext cx="267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solidFill>
                  <a:srgbClr val="FF0000"/>
                </a:solidFill>
              </a:rPr>
              <a:t>ใช้ฟรี </a:t>
            </a:r>
            <a:r>
              <a:rPr lang="en-US" sz="4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639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อุปกรณ์ที่มีในชุด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A2A5-0C94-792D-49B2-A14B0748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278533" y="1514475"/>
            <a:ext cx="4755127" cy="30289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FC5F2-8868-3DB2-026B-B1E3E74F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9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36BEC-E4DC-034A-DE0D-82CAFF7E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3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เสาอากาศ 2.4</a:t>
            </a:r>
            <a:r>
              <a:rPr lang="en-US" sz="2400" dirty="0"/>
              <a:t>G 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ลำโพง 3</a:t>
            </a:r>
            <a:r>
              <a:rPr lang="en-US" sz="2400" dirty="0"/>
              <a:t>W x1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0F22D8-DD98-62E3-E077-81CF431A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6" y="3870776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 </a:t>
            </a:r>
            <a:r>
              <a:rPr lang="en-US" sz="2400" dirty="0"/>
              <a:t>USB-C</a:t>
            </a:r>
            <a:r>
              <a:rPr lang="th-TH" sz="2400" dirty="0"/>
              <a:t> </a:t>
            </a:r>
            <a:r>
              <a:rPr lang="en-US" sz="2400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278532" y="4494231"/>
            <a:ext cx="47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ATD3.5-S3 </a:t>
            </a:r>
            <a:r>
              <a:rPr lang="th-TH" sz="2800" dirty="0"/>
              <a:t>พร้อมกรอบจอ </a:t>
            </a:r>
            <a:r>
              <a:rPr lang="en-US" sz="2800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71DBB-A660-19BB-83FB-62CBFF00A3D0}"/>
              </a:ext>
            </a:extLst>
          </p:cNvPr>
          <p:cNvSpPr txBox="1"/>
          <p:nvPr/>
        </p:nvSpPr>
        <p:spPr>
          <a:xfrm>
            <a:off x="907761" y="4950776"/>
            <a:ext cx="34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กรอบจอทำจากเครื่องปริ้น 3 มิติ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(ABS)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A0F67-5657-632E-B971-58D6D9998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3" y="3870776"/>
            <a:ext cx="2880000" cy="2161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489EF5-F4AC-D2FD-B85C-DD50B776F0CD}"/>
              </a:ext>
            </a:extLst>
          </p:cNvPr>
          <p:cNvSpPr txBox="1"/>
          <p:nvPr/>
        </p:nvSpPr>
        <p:spPr>
          <a:xfrm>
            <a:off x="8692473" y="6030775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ตัวดันขอบกล่อง </a:t>
            </a:r>
            <a:r>
              <a:rPr lang="en-US" sz="2400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87696-9D42-ACFE-C239-0A14CE6C8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11537" r="5743" b="13168"/>
          <a:stretch/>
        </p:blipFill>
        <p:spPr>
          <a:xfrm>
            <a:off x="792481" y="1783080"/>
            <a:ext cx="6892289" cy="43395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1E58-3623-DC80-5718-BD7345C1A1E5}"/>
              </a:ext>
            </a:extLst>
          </p:cNvPr>
          <p:cNvCxnSpPr>
            <a:cxnSpLocks/>
          </p:cNvCxnSpPr>
          <p:nvPr/>
        </p:nvCxnSpPr>
        <p:spPr>
          <a:xfrm flipH="1">
            <a:off x="6096000" y="1710540"/>
            <a:ext cx="2057400" cy="121771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69127-459F-D09C-EEE1-E0BA8868472B}"/>
              </a:ext>
            </a:extLst>
          </p:cNvPr>
          <p:cNvSpPr txBox="1"/>
          <p:nvPr/>
        </p:nvSpPr>
        <p:spPr>
          <a:xfrm>
            <a:off x="8176052" y="1481198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หน้าจอทัชสกรีนขนาด 3.5 นิ้ว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0F1541-35A0-24DE-F73C-BD127B2F3386}"/>
              </a:ext>
            </a:extLst>
          </p:cNvPr>
          <p:cNvCxnSpPr>
            <a:cxnSpLocks/>
          </p:cNvCxnSpPr>
          <p:nvPr/>
        </p:nvCxnSpPr>
        <p:spPr>
          <a:xfrm flipH="1" flipV="1">
            <a:off x="6907645" y="5027717"/>
            <a:ext cx="1746498" cy="29539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7A9A55-B967-DA58-5135-11CC0A85F0DC}"/>
              </a:ext>
            </a:extLst>
          </p:cNvPr>
          <p:cNvSpPr txBox="1"/>
          <p:nvPr/>
        </p:nvSpPr>
        <p:spPr>
          <a:xfrm>
            <a:off x="8654143" y="5070601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กรอบจอพลาสติก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43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63079-438F-E809-B56A-3B8301D0B6FA}"/>
              </a:ext>
            </a:extLst>
          </p:cNvPr>
          <p:cNvGrpSpPr/>
          <p:nvPr/>
        </p:nvGrpSpPr>
        <p:grpSpPr>
          <a:xfrm>
            <a:off x="398686" y="599285"/>
            <a:ext cx="11955650" cy="6036944"/>
            <a:chOff x="398686" y="599285"/>
            <a:chExt cx="11955650" cy="60369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5FA107-8E0E-83B3-35CA-C8D3C908B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587" r="2478" b="12381"/>
            <a:stretch/>
          </p:blipFill>
          <p:spPr>
            <a:xfrm>
              <a:off x="2019298" y="1534884"/>
              <a:ext cx="7108371" cy="428290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878A02-C2E7-1826-B5F8-3EA51101C0DF}"/>
                </a:ext>
              </a:extLst>
            </p:cNvPr>
            <p:cNvCxnSpPr>
              <a:cxnSpLocks/>
            </p:cNvCxnSpPr>
            <p:nvPr/>
          </p:nvCxnSpPr>
          <p:spPr>
            <a:xfrm>
              <a:off x="7652656" y="968827"/>
              <a:ext cx="0" cy="96050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E3D8D7-A20D-BCE7-262C-43C3EAEAF7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256" y="1251855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167D3F-69FC-EFA9-9DCB-4FE6F81E31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8970" y="1295398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F1360B-87EA-7B8F-F546-177C943FE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6" y="1744270"/>
              <a:ext cx="553810" cy="783772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92A4E3-D959-4B10-EF4A-A877625E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1727" y="4668254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4BF198-7C1E-7B49-448C-6A5C55062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848" y="1929327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99EAC8-3130-09E8-666B-85C9506E4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534" y="5510727"/>
              <a:ext cx="0" cy="740039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04F482-CD9F-E95D-7086-277BEDDC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9534" y="5539219"/>
              <a:ext cx="0" cy="42198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A4DCD-D053-EC56-8E05-2076F8B1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019" y="5313177"/>
              <a:ext cx="0" cy="91254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FFD4D7-A360-9A04-9FEA-52B230BC6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362" y="5426197"/>
              <a:ext cx="0" cy="53500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AB9D1D-3B9D-A224-F84C-75F34ABE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1190" y="5454215"/>
              <a:ext cx="0" cy="76729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E0D75F-1889-2075-DE1B-BF6B000A7B7D}"/>
                </a:ext>
              </a:extLst>
            </p:cNvPr>
            <p:cNvSpPr txBox="1"/>
            <p:nvPr/>
          </p:nvSpPr>
          <p:spPr>
            <a:xfrm>
              <a:off x="7726009" y="947836"/>
              <a:ext cx="4030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ปุ่มบังคับเข้าโหมดอัพโหลดโปรแกรม</a:t>
              </a:r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F8648F-1673-2A15-AA39-C7D2386B6E56}"/>
                </a:ext>
              </a:extLst>
            </p:cNvPr>
            <p:cNvSpPr txBox="1"/>
            <p:nvPr/>
          </p:nvSpPr>
          <p:spPr>
            <a:xfrm>
              <a:off x="7280500" y="599285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จุดต่อเสา </a:t>
              </a:r>
              <a:r>
                <a:rPr lang="en-US" sz="2400" dirty="0" err="1"/>
                <a:t>WiFi</a:t>
              </a:r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8E7086-38CA-E716-00F9-4631F7161ED2}"/>
                </a:ext>
              </a:extLst>
            </p:cNvPr>
            <p:cNvSpPr txBox="1"/>
            <p:nvPr/>
          </p:nvSpPr>
          <p:spPr>
            <a:xfrm>
              <a:off x="5954485" y="891440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ปุ่มรีเซ็ต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33C42-C342-6709-2EC0-F8E5CEE8B141}"/>
                </a:ext>
              </a:extLst>
            </p:cNvPr>
            <p:cNvSpPr txBox="1"/>
            <p:nvPr/>
          </p:nvSpPr>
          <p:spPr>
            <a:xfrm>
              <a:off x="9537656" y="4445934"/>
              <a:ext cx="2816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ขาต่ออุปกรณ์ภายนอกหลัก</a:t>
              </a:r>
              <a:endParaRPr lang="en-US" sz="2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E21C28-4743-FBAE-D286-77DE391E07E0}"/>
                </a:ext>
              </a:extLst>
            </p:cNvPr>
            <p:cNvSpPr txBox="1"/>
            <p:nvPr/>
          </p:nvSpPr>
          <p:spPr>
            <a:xfrm>
              <a:off x="398686" y="1365201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ขาต่ออุปกรณ์ภายนอกรอง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25CCDE-152F-3BDF-2EA8-5DAA3E7F9043}"/>
                </a:ext>
              </a:extLst>
            </p:cNvPr>
            <p:cNvSpPr txBox="1"/>
            <p:nvPr/>
          </p:nvSpPr>
          <p:spPr>
            <a:xfrm>
              <a:off x="2583992" y="6174564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USB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8FFE5C-F71E-31A6-BE5A-9248F9832EDB}"/>
                </a:ext>
              </a:extLst>
            </p:cNvPr>
            <p:cNvSpPr txBox="1"/>
            <p:nvPr/>
          </p:nvSpPr>
          <p:spPr>
            <a:xfrm>
              <a:off x="3497035" y="5881434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ช่องอัพโหลดโปรแกรม</a:t>
              </a:r>
              <a:endParaRPr 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7DDEBC-FAE1-91C6-FAAA-2A153040425E}"/>
                </a:ext>
              </a:extLst>
            </p:cNvPr>
            <p:cNvSpPr txBox="1"/>
            <p:nvPr/>
          </p:nvSpPr>
          <p:spPr>
            <a:xfrm>
              <a:off x="4792432" y="6145308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I2C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DA0388-D3B1-D728-6F33-1E3E53AB15F0}"/>
                </a:ext>
              </a:extLst>
            </p:cNvPr>
            <p:cNvSpPr txBox="1"/>
            <p:nvPr/>
          </p:nvSpPr>
          <p:spPr>
            <a:xfrm>
              <a:off x="5651045" y="5909451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ช่องเสียบ </a:t>
              </a:r>
              <a:r>
                <a:rPr lang="en-US" sz="2000" dirty="0"/>
                <a:t>MicroSD Card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287260-6BFE-5E2E-6921-6C5ECECB279D}"/>
                </a:ext>
              </a:extLst>
            </p:cNvPr>
            <p:cNvSpPr txBox="1"/>
            <p:nvPr/>
          </p:nvSpPr>
          <p:spPr>
            <a:xfrm>
              <a:off x="7310166" y="6145309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จุดต่อไฟเลี้ยง 7-30</a:t>
              </a:r>
              <a:r>
                <a:rPr lang="en-US" sz="2400" dirty="0"/>
                <a:t>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DCF35B-9413-DBB4-95D4-2194D6723259}"/>
                </a:ext>
              </a:extLst>
            </p:cNvPr>
            <p:cNvSpPr txBox="1"/>
            <p:nvPr/>
          </p:nvSpPr>
          <p:spPr>
            <a:xfrm>
              <a:off x="9330419" y="1698045"/>
              <a:ext cx="2816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จุดยึดแผงวงจรเข้ากรอบพลาสติก และใช้ติดตั้งตัวดันขอบกล่อง</a:t>
              </a:r>
              <a:endParaRPr lang="en-US" sz="24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523B3DC-3CA9-245B-4AC2-B6D742D327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6922" y="2808514"/>
              <a:ext cx="1138335" cy="597868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8D4EE0-E671-AE72-496F-ADA10A1C05FD}"/>
                </a:ext>
              </a:extLst>
            </p:cNvPr>
            <p:cNvSpPr txBox="1"/>
            <p:nvPr/>
          </p:nvSpPr>
          <p:spPr>
            <a:xfrm>
              <a:off x="9358412" y="3268057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จุดต่อลำโพง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13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1B2E-09DD-D6A3-4642-B504EAD3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ขาต่ออุปกรณ์ภายนอก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E0B05-DF4F-B72A-7219-2C974287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63FA5-EC42-38FC-980C-6162E428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59" y="1116234"/>
            <a:ext cx="9932991" cy="5422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91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34FF24F-9027-FA70-F968-49D8BA53E6D1}"/>
              </a:ext>
            </a:extLst>
          </p:cNvPr>
          <p:cNvCxnSpPr/>
          <p:nvPr/>
        </p:nvCxnSpPr>
        <p:spPr>
          <a:xfrm>
            <a:off x="6908659" y="368323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9FEE641-08FD-7152-648F-669EE114753A}"/>
              </a:ext>
            </a:extLst>
          </p:cNvPr>
          <p:cNvCxnSpPr>
            <a:cxnSpLocks/>
          </p:cNvCxnSpPr>
          <p:nvPr/>
        </p:nvCxnSpPr>
        <p:spPr>
          <a:xfrm>
            <a:off x="6908660" y="5739590"/>
            <a:ext cx="22657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7C188C4-91C1-90A9-BD35-5770E8140DA5}"/>
              </a:ext>
            </a:extLst>
          </p:cNvPr>
          <p:cNvCxnSpPr>
            <a:cxnSpLocks/>
          </p:cNvCxnSpPr>
          <p:nvPr/>
        </p:nvCxnSpPr>
        <p:spPr>
          <a:xfrm>
            <a:off x="6908659" y="5928953"/>
            <a:ext cx="22657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9D07CEA-66C7-D2B6-1A75-300BCF35E2B3}"/>
              </a:ext>
            </a:extLst>
          </p:cNvPr>
          <p:cNvCxnSpPr>
            <a:cxnSpLocks/>
          </p:cNvCxnSpPr>
          <p:nvPr/>
        </p:nvCxnSpPr>
        <p:spPr>
          <a:xfrm>
            <a:off x="4301692" y="5593235"/>
            <a:ext cx="956737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4F6585-82E3-16EF-DF42-1D830B1115AD}"/>
              </a:ext>
            </a:extLst>
          </p:cNvPr>
          <p:cNvCxnSpPr>
            <a:cxnSpLocks/>
          </p:cNvCxnSpPr>
          <p:nvPr/>
        </p:nvCxnSpPr>
        <p:spPr>
          <a:xfrm>
            <a:off x="4269970" y="4979422"/>
            <a:ext cx="9567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7637015-4ABA-995B-2130-61C81C5FE7E6}"/>
              </a:ext>
            </a:extLst>
          </p:cNvPr>
          <p:cNvSpPr/>
          <p:nvPr/>
        </p:nvSpPr>
        <p:spPr>
          <a:xfrm rot="10800000">
            <a:off x="2677315" y="4076445"/>
            <a:ext cx="449964" cy="231675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4C4821-6317-8D48-9AF7-6AF05ECCF401}"/>
              </a:ext>
            </a:extLst>
          </p:cNvPr>
          <p:cNvCxnSpPr/>
          <p:nvPr/>
        </p:nvCxnSpPr>
        <p:spPr>
          <a:xfrm>
            <a:off x="4305824" y="38530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4E0AAC-177C-8500-9E2F-853FD9011CA8}"/>
              </a:ext>
            </a:extLst>
          </p:cNvPr>
          <p:cNvCxnSpPr/>
          <p:nvPr/>
        </p:nvCxnSpPr>
        <p:spPr>
          <a:xfrm>
            <a:off x="4305823" y="40562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8668BE-A54F-BD6F-BF51-DD2E3157DB10}"/>
              </a:ext>
            </a:extLst>
          </p:cNvPr>
          <p:cNvCxnSpPr/>
          <p:nvPr/>
        </p:nvCxnSpPr>
        <p:spPr>
          <a:xfrm>
            <a:off x="4305822" y="4286297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57681D4-42E9-5E78-EDFF-014B9935C933}"/>
              </a:ext>
            </a:extLst>
          </p:cNvPr>
          <p:cNvCxnSpPr/>
          <p:nvPr/>
        </p:nvCxnSpPr>
        <p:spPr>
          <a:xfrm>
            <a:off x="6908660" y="515082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9826B34-139B-860B-011E-B6D0BEE366B0}"/>
              </a:ext>
            </a:extLst>
          </p:cNvPr>
          <p:cNvCxnSpPr/>
          <p:nvPr/>
        </p:nvCxnSpPr>
        <p:spPr>
          <a:xfrm>
            <a:off x="6908659" y="5380828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B9E61A06-C32B-4482-9971-8E773DA6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วงจรภายใน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74634-ECE5-503C-2E48-80CE846F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4978A-E739-5C05-A184-715C94BBF172}"/>
              </a:ext>
            </a:extLst>
          </p:cNvPr>
          <p:cNvSpPr/>
          <p:nvPr/>
        </p:nvSpPr>
        <p:spPr>
          <a:xfrm>
            <a:off x="299605" y="5912593"/>
            <a:ext cx="270362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666E80-5177-182C-83B7-29AE3AB623D6}"/>
              </a:ext>
            </a:extLst>
          </p:cNvPr>
          <p:cNvCxnSpPr/>
          <p:nvPr/>
        </p:nvCxnSpPr>
        <p:spPr>
          <a:xfrm>
            <a:off x="6898430" y="30379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74B9B-F530-1781-7617-C88482909207}"/>
              </a:ext>
            </a:extLst>
          </p:cNvPr>
          <p:cNvCxnSpPr/>
          <p:nvPr/>
        </p:nvCxnSpPr>
        <p:spPr>
          <a:xfrm>
            <a:off x="6898429" y="32411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86BE29-3D9C-F80D-F110-3718E231F880}"/>
              </a:ext>
            </a:extLst>
          </p:cNvPr>
          <p:cNvCxnSpPr/>
          <p:nvPr/>
        </p:nvCxnSpPr>
        <p:spPr>
          <a:xfrm>
            <a:off x="6898428" y="3471176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D37DE-2F10-EE8C-CA17-186188CB15A9}"/>
              </a:ext>
            </a:extLst>
          </p:cNvPr>
          <p:cNvCxnSpPr>
            <a:cxnSpLocks/>
          </p:cNvCxnSpPr>
          <p:nvPr/>
        </p:nvCxnSpPr>
        <p:spPr>
          <a:xfrm>
            <a:off x="2464116" y="2043819"/>
            <a:ext cx="679349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B0D73A-B597-011B-FFF9-556EFB7E487C}"/>
              </a:ext>
            </a:extLst>
          </p:cNvPr>
          <p:cNvCxnSpPr/>
          <p:nvPr/>
        </p:nvCxnSpPr>
        <p:spPr>
          <a:xfrm>
            <a:off x="4296767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6CA83-F7EB-012D-2D3F-1CD9D5682AC0}"/>
              </a:ext>
            </a:extLst>
          </p:cNvPr>
          <p:cNvCxnSpPr/>
          <p:nvPr/>
        </p:nvCxnSpPr>
        <p:spPr>
          <a:xfrm>
            <a:off x="4296766" y="218097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FFD48E-CC8A-77B5-237F-BA8222694E45}"/>
              </a:ext>
            </a:extLst>
          </p:cNvPr>
          <p:cNvCxnSpPr/>
          <p:nvPr/>
        </p:nvCxnSpPr>
        <p:spPr>
          <a:xfrm>
            <a:off x="4296765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F5AF5B-44C9-86C4-BC17-92FBABB495C0}"/>
              </a:ext>
            </a:extLst>
          </p:cNvPr>
          <p:cNvCxnSpPr/>
          <p:nvPr/>
        </p:nvCxnSpPr>
        <p:spPr>
          <a:xfrm>
            <a:off x="4296764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6FF4784-11D3-DC64-A7AB-0AEDB0532CBE}"/>
              </a:ext>
            </a:extLst>
          </p:cNvPr>
          <p:cNvSpPr/>
          <p:nvPr/>
        </p:nvSpPr>
        <p:spPr>
          <a:xfrm>
            <a:off x="3143467" y="1759183"/>
            <a:ext cx="1153295" cy="106291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AADDD-09CA-B9FB-DA23-6DF2F10B3133}"/>
              </a:ext>
            </a:extLst>
          </p:cNvPr>
          <p:cNvSpPr txBox="1"/>
          <p:nvPr/>
        </p:nvSpPr>
        <p:spPr>
          <a:xfrm>
            <a:off x="3045679" y="1432486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วงจรอัพโหลด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0092D-69A0-1715-3F7C-CEB6741D9890}"/>
              </a:ext>
            </a:extLst>
          </p:cNvPr>
          <p:cNvSpPr txBox="1"/>
          <p:nvPr/>
        </p:nvSpPr>
        <p:spPr>
          <a:xfrm>
            <a:off x="3483455" y="1813587"/>
            <a:ext cx="813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A352A4-815B-4D84-C536-A41181ABFBBC}"/>
              </a:ext>
            </a:extLst>
          </p:cNvPr>
          <p:cNvCxnSpPr/>
          <p:nvPr/>
        </p:nvCxnSpPr>
        <p:spPr>
          <a:xfrm>
            <a:off x="6898433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F9DB1-8923-07A7-A530-230DD7EA7D1D}"/>
              </a:ext>
            </a:extLst>
          </p:cNvPr>
          <p:cNvCxnSpPr/>
          <p:nvPr/>
        </p:nvCxnSpPr>
        <p:spPr>
          <a:xfrm>
            <a:off x="6898432" y="21657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4C3D41-194C-5E49-0800-64D9832C6C1C}"/>
              </a:ext>
            </a:extLst>
          </p:cNvPr>
          <p:cNvCxnSpPr/>
          <p:nvPr/>
        </p:nvCxnSpPr>
        <p:spPr>
          <a:xfrm>
            <a:off x="6898431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C06AF-76A4-6B66-B197-6966608879B5}"/>
              </a:ext>
            </a:extLst>
          </p:cNvPr>
          <p:cNvCxnSpPr/>
          <p:nvPr/>
        </p:nvCxnSpPr>
        <p:spPr>
          <a:xfrm>
            <a:off x="6898430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777BF9-1413-CB02-24C5-1B88ECA1C082}"/>
              </a:ext>
            </a:extLst>
          </p:cNvPr>
          <p:cNvCxnSpPr/>
          <p:nvPr/>
        </p:nvCxnSpPr>
        <p:spPr>
          <a:xfrm>
            <a:off x="6898427" y="282209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CC016A-F81E-AF0B-820C-3570CEABAFA9}"/>
              </a:ext>
            </a:extLst>
          </p:cNvPr>
          <p:cNvSpPr/>
          <p:nvPr/>
        </p:nvSpPr>
        <p:spPr>
          <a:xfrm>
            <a:off x="7828376" y="1736322"/>
            <a:ext cx="1371600" cy="213556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E49AEB-F5E7-F3EF-0241-AB7F06D69E21}"/>
              </a:ext>
            </a:extLst>
          </p:cNvPr>
          <p:cNvSpPr txBox="1"/>
          <p:nvPr/>
        </p:nvSpPr>
        <p:spPr>
          <a:xfrm>
            <a:off x="7828375" y="1810968"/>
            <a:ext cx="681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F0BAF4-03D9-103C-3F00-03793D55B094}"/>
              </a:ext>
            </a:extLst>
          </p:cNvPr>
          <p:cNvSpPr txBox="1"/>
          <p:nvPr/>
        </p:nvSpPr>
        <p:spPr>
          <a:xfrm>
            <a:off x="7711743" y="1415759"/>
            <a:ext cx="16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หน้าจอ</a:t>
            </a:r>
            <a:r>
              <a:rPr lang="en-US" dirty="0">
                <a:solidFill>
                  <a:schemeClr val="tx1"/>
                </a:solidFill>
              </a:rPr>
              <a:t> ST7796S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B84960-FC80-E04D-9E5C-FA28BA81218A}"/>
              </a:ext>
            </a:extLst>
          </p:cNvPr>
          <p:cNvSpPr/>
          <p:nvPr/>
        </p:nvSpPr>
        <p:spPr>
          <a:xfrm>
            <a:off x="5226707" y="1736323"/>
            <a:ext cx="1671725" cy="441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A89425-371C-B3B5-3A45-B85AAAE846C1}"/>
              </a:ext>
            </a:extLst>
          </p:cNvPr>
          <p:cNvSpPr txBox="1"/>
          <p:nvPr/>
        </p:nvSpPr>
        <p:spPr>
          <a:xfrm>
            <a:off x="5124059" y="1413060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ESP32-S3 (N8R8)</a:t>
            </a:r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68701-084E-C0B3-1D5E-26D331F59EAD}"/>
              </a:ext>
            </a:extLst>
          </p:cNvPr>
          <p:cNvSpPr txBox="1"/>
          <p:nvPr/>
        </p:nvSpPr>
        <p:spPr>
          <a:xfrm>
            <a:off x="5694784" y="1810967"/>
            <a:ext cx="116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IO12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IO10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IO14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IO15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F395C-0ECC-217D-83A5-DA1284ADE2F8}"/>
              </a:ext>
            </a:extLst>
          </p:cNvPr>
          <p:cNvSpPr txBox="1"/>
          <p:nvPr/>
        </p:nvSpPr>
        <p:spPr>
          <a:xfrm>
            <a:off x="5214258" y="1816047"/>
            <a:ext cx="116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3A778B-A9AB-A53C-E1E8-C68363A99B54}"/>
              </a:ext>
            </a:extLst>
          </p:cNvPr>
          <p:cNvSpPr txBox="1"/>
          <p:nvPr/>
        </p:nvSpPr>
        <p:spPr>
          <a:xfrm>
            <a:off x="3143464" y="1810967"/>
            <a:ext cx="81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D+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38E6F1-F6D5-A712-0319-F694DD638D2C}"/>
              </a:ext>
            </a:extLst>
          </p:cNvPr>
          <p:cNvGrpSpPr/>
          <p:nvPr/>
        </p:nvGrpSpPr>
        <p:grpSpPr>
          <a:xfrm>
            <a:off x="2148088" y="1450127"/>
            <a:ext cx="820518" cy="895112"/>
            <a:chOff x="1658023" y="1519588"/>
            <a:chExt cx="820518" cy="89511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074F0E1-F92B-FA7C-82D1-D89476165FD9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2E8D416-8671-9EDA-3A8C-8A4083D4C897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7991A4-0F5C-E162-5ECC-EDFFB4E5E5DC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75AA046-C26B-3185-6D06-1DEA289345B5}"/>
              </a:ext>
            </a:extLst>
          </p:cNvPr>
          <p:cNvSpPr txBox="1"/>
          <p:nvPr/>
        </p:nvSpPr>
        <p:spPr>
          <a:xfrm>
            <a:off x="5208850" y="2867372"/>
            <a:ext cx="10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IO20 (D+)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IO19 (D-)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CE1B2C-4AB5-597A-0708-4CE690F64FE3}"/>
              </a:ext>
            </a:extLst>
          </p:cNvPr>
          <p:cNvCxnSpPr/>
          <p:nvPr/>
        </p:nvCxnSpPr>
        <p:spPr>
          <a:xfrm>
            <a:off x="7830983" y="3349458"/>
            <a:ext cx="137160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800676-ADCB-0F24-6FBD-628B878F4FC0}"/>
              </a:ext>
            </a:extLst>
          </p:cNvPr>
          <p:cNvSpPr txBox="1"/>
          <p:nvPr/>
        </p:nvSpPr>
        <p:spPr>
          <a:xfrm>
            <a:off x="290274" y="5946048"/>
            <a:ext cx="29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= Strapping Pin</a:t>
            </a:r>
          </a:p>
          <a:p>
            <a:r>
              <a:rPr lang="en-US" dirty="0"/>
              <a:t>** = I/O 1.8V if enable PSRAM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508EA9-4B17-48D9-D022-F003FC17E464}"/>
              </a:ext>
            </a:extLst>
          </p:cNvPr>
          <p:cNvGrpSpPr/>
          <p:nvPr/>
        </p:nvGrpSpPr>
        <p:grpSpPr>
          <a:xfrm>
            <a:off x="2119621" y="2535768"/>
            <a:ext cx="820518" cy="895112"/>
            <a:chOff x="1658023" y="1519588"/>
            <a:chExt cx="820518" cy="89511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C48DF4F-ED6F-6080-8DC2-C1922034D8DC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CEAEF7B-AFBC-7DD9-77D4-D5057ED431DA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F95F6-A7D0-6C4F-FF8D-E021C41004F0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25EF30-BEC2-E67B-042A-60367823BEC9}"/>
              </a:ext>
            </a:extLst>
          </p:cNvPr>
          <p:cNvCxnSpPr>
            <a:cxnSpLocks/>
          </p:cNvCxnSpPr>
          <p:nvPr/>
        </p:nvCxnSpPr>
        <p:spPr>
          <a:xfrm>
            <a:off x="2628931" y="3127065"/>
            <a:ext cx="2585327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6493A4-EE87-156A-1396-8C8F646B5C47}"/>
              </a:ext>
            </a:extLst>
          </p:cNvPr>
          <p:cNvSpPr txBox="1"/>
          <p:nvPr/>
        </p:nvSpPr>
        <p:spPr>
          <a:xfrm>
            <a:off x="2100249" y="2292336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1B49FD-7F3C-85E9-C962-0FA91D4AF312}"/>
              </a:ext>
            </a:extLst>
          </p:cNvPr>
          <p:cNvSpPr txBox="1"/>
          <p:nvPr/>
        </p:nvSpPr>
        <p:spPr>
          <a:xfrm>
            <a:off x="2173914" y="3400361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D0EC30-236D-E769-ECB3-374FE73012F1}"/>
              </a:ext>
            </a:extLst>
          </p:cNvPr>
          <p:cNvSpPr/>
          <p:nvPr/>
        </p:nvSpPr>
        <p:spPr>
          <a:xfrm>
            <a:off x="3138588" y="3642737"/>
            <a:ext cx="1153295" cy="84892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FE299F-B5CC-D978-EF55-58BCC2C3CAD7}"/>
              </a:ext>
            </a:extLst>
          </p:cNvPr>
          <p:cNvSpPr txBox="1"/>
          <p:nvPr/>
        </p:nvSpPr>
        <p:spPr>
          <a:xfrm>
            <a:off x="3043118" y="3313903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DAC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24FD85-9943-D03D-0222-E4F8B2E63E55}"/>
              </a:ext>
            </a:extLst>
          </p:cNvPr>
          <p:cNvSpPr txBox="1"/>
          <p:nvPr/>
        </p:nvSpPr>
        <p:spPr>
          <a:xfrm>
            <a:off x="3456660" y="3706630"/>
            <a:ext cx="81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BCLK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6E9E34-7C5C-6660-C557-4378094E83AD}"/>
              </a:ext>
            </a:extLst>
          </p:cNvPr>
          <p:cNvSpPr txBox="1"/>
          <p:nvPr/>
        </p:nvSpPr>
        <p:spPr>
          <a:xfrm>
            <a:off x="5217014" y="3724009"/>
            <a:ext cx="878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IO47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IO48**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IO45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BB812DB-793C-052C-62BB-0FC10ADCF2D3}"/>
              </a:ext>
            </a:extLst>
          </p:cNvPr>
          <p:cNvGrpSpPr/>
          <p:nvPr/>
        </p:nvGrpSpPr>
        <p:grpSpPr>
          <a:xfrm>
            <a:off x="9084718" y="5210953"/>
            <a:ext cx="1671725" cy="1250830"/>
            <a:chOff x="9383468" y="4377811"/>
            <a:chExt cx="1671725" cy="125083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29BB53-800D-F326-2CCF-B84485AE05BE}"/>
                </a:ext>
              </a:extLst>
            </p:cNvPr>
            <p:cNvGrpSpPr/>
            <p:nvPr/>
          </p:nvGrpSpPr>
          <p:grpSpPr>
            <a:xfrm>
              <a:off x="9473184" y="4707377"/>
              <a:ext cx="1106851" cy="921264"/>
              <a:chOff x="8768080" y="5087681"/>
              <a:chExt cx="1106851" cy="92126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83DCDA4-29F8-507A-FA87-7C82BC1A7812}"/>
                  </a:ext>
                </a:extLst>
              </p:cNvPr>
              <p:cNvSpPr/>
              <p:nvPr/>
            </p:nvSpPr>
            <p:spPr>
              <a:xfrm>
                <a:off x="8768080" y="5087681"/>
                <a:ext cx="416920" cy="92126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48B4C1-EE7F-D36D-41F9-36B4986BF3CC}"/>
                  </a:ext>
                </a:extLst>
              </p:cNvPr>
              <p:cNvSpPr txBox="1"/>
              <p:nvPr/>
            </p:nvSpPr>
            <p:spPr>
              <a:xfrm>
                <a:off x="9169760" y="5139836"/>
                <a:ext cx="7051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SCL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SDA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3V3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GND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C609207-CEAF-1DB2-D9C0-C7DF1A39B881}"/>
                  </a:ext>
                </a:extLst>
              </p:cNvPr>
              <p:cNvSpPr/>
              <p:nvPr/>
            </p:nvSpPr>
            <p:spPr>
              <a:xfrm>
                <a:off x="8923200" y="523542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473EB87-0739-25D9-24C9-AA686106CBFC}"/>
                  </a:ext>
                </a:extLst>
              </p:cNvPr>
              <p:cNvSpPr/>
              <p:nvPr/>
            </p:nvSpPr>
            <p:spPr>
              <a:xfrm>
                <a:off x="8923200" y="541261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0EC419F-B616-4D02-0667-22C27FBD549F}"/>
                  </a:ext>
                </a:extLst>
              </p:cNvPr>
              <p:cNvSpPr/>
              <p:nvPr/>
            </p:nvSpPr>
            <p:spPr>
              <a:xfrm>
                <a:off x="8923200" y="558421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7F43E22-C085-DD31-6E9C-1014B8B305CC}"/>
                  </a:ext>
                </a:extLst>
              </p:cNvPr>
              <p:cNvSpPr/>
              <p:nvPr/>
            </p:nvSpPr>
            <p:spPr>
              <a:xfrm>
                <a:off x="8923200" y="576140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AA0347-9C99-A5C9-4EA3-B19AF735F55A}"/>
                </a:ext>
              </a:extLst>
            </p:cNvPr>
            <p:cNvSpPr txBox="1"/>
            <p:nvPr/>
          </p:nvSpPr>
          <p:spPr>
            <a:xfrm>
              <a:off x="9383468" y="4377811"/>
              <a:ext cx="16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Grove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032DACA-CAB6-38F2-ED82-74BD6A0421B2}"/>
              </a:ext>
            </a:extLst>
          </p:cNvPr>
          <p:cNvSpPr txBox="1"/>
          <p:nvPr/>
        </p:nvSpPr>
        <p:spPr>
          <a:xfrm>
            <a:off x="5694784" y="5569231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IO9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IO8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AD78F-CBC7-5BA3-126A-33D9C7FC0415}"/>
              </a:ext>
            </a:extLst>
          </p:cNvPr>
          <p:cNvGrpSpPr/>
          <p:nvPr/>
        </p:nvGrpSpPr>
        <p:grpSpPr>
          <a:xfrm rot="10800000">
            <a:off x="2427180" y="4004369"/>
            <a:ext cx="226896" cy="369332"/>
            <a:chOff x="9628304" y="3419854"/>
            <a:chExt cx="226896" cy="36933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C3F212-902D-5694-CA81-B74D61500EF3}"/>
                </a:ext>
              </a:extLst>
            </p:cNvPr>
            <p:cNvSpPr/>
            <p:nvPr/>
          </p:nvSpPr>
          <p:spPr>
            <a:xfrm>
              <a:off x="9628304" y="3468556"/>
              <a:ext cx="103483" cy="275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9745A27F-D8C8-766A-0829-984B66C49CD9}"/>
                </a:ext>
              </a:extLst>
            </p:cNvPr>
            <p:cNvSpPr/>
            <p:nvPr/>
          </p:nvSpPr>
          <p:spPr>
            <a:xfrm rot="16200000">
              <a:off x="9608829" y="3542815"/>
              <a:ext cx="369332" cy="123410"/>
            </a:xfrm>
            <a:prstGeom prst="trapezoid">
              <a:avLst>
                <a:gd name="adj" fmla="val 6101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D773771-8456-8927-223C-841474524FCF}"/>
              </a:ext>
            </a:extLst>
          </p:cNvPr>
          <p:cNvSpPr txBox="1"/>
          <p:nvPr/>
        </p:nvSpPr>
        <p:spPr>
          <a:xfrm>
            <a:off x="2227347" y="3691241"/>
            <a:ext cx="82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ลำโพง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BECD0E-C302-3718-839C-E32330F1E5AC}"/>
              </a:ext>
            </a:extLst>
          </p:cNvPr>
          <p:cNvSpPr/>
          <p:nvPr/>
        </p:nvSpPr>
        <p:spPr>
          <a:xfrm>
            <a:off x="7832859" y="4289997"/>
            <a:ext cx="1153295" cy="129370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3EEA91F-1321-7108-0D91-DBC4D1082594}"/>
              </a:ext>
            </a:extLst>
          </p:cNvPr>
          <p:cNvSpPr txBox="1"/>
          <p:nvPr/>
        </p:nvSpPr>
        <p:spPr>
          <a:xfrm>
            <a:off x="7838603" y="4352484"/>
            <a:ext cx="813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8687A5B-E4A1-EE6E-DB2F-4D5841C46B6A}"/>
              </a:ext>
            </a:extLst>
          </p:cNvPr>
          <p:cNvSpPr/>
          <p:nvPr/>
        </p:nvSpPr>
        <p:spPr>
          <a:xfrm>
            <a:off x="7609840" y="1962429"/>
            <a:ext cx="205846" cy="254590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355D32A-AD5C-EDBB-6C7F-F93B6BCF5D11}"/>
              </a:ext>
            </a:extLst>
          </p:cNvPr>
          <p:cNvSpPr/>
          <p:nvPr/>
        </p:nvSpPr>
        <p:spPr>
          <a:xfrm>
            <a:off x="7443672" y="2165739"/>
            <a:ext cx="376977" cy="256852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6CAA267-EFB0-8C82-4BD0-12AD4C3B49CF}"/>
              </a:ext>
            </a:extLst>
          </p:cNvPr>
          <p:cNvSpPr/>
          <p:nvPr/>
        </p:nvSpPr>
        <p:spPr>
          <a:xfrm>
            <a:off x="7258424" y="2398442"/>
            <a:ext cx="557262" cy="253724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FA3DED-65EB-2F71-DB3E-4FAFB1C0FB02}"/>
              </a:ext>
            </a:extLst>
          </p:cNvPr>
          <p:cNvSpPr txBox="1"/>
          <p:nvPr/>
        </p:nvSpPr>
        <p:spPr>
          <a:xfrm>
            <a:off x="5694784" y="5016544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IO18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C80E36-29AE-E317-025B-D41962572917}"/>
              </a:ext>
            </a:extLst>
          </p:cNvPr>
          <p:cNvSpPr txBox="1"/>
          <p:nvPr/>
        </p:nvSpPr>
        <p:spPr>
          <a:xfrm>
            <a:off x="7722039" y="3979868"/>
            <a:ext cx="21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MicroSD Card socket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C336C6-FC9F-948F-5826-499E7D0350AE}"/>
              </a:ext>
            </a:extLst>
          </p:cNvPr>
          <p:cNvGrpSpPr/>
          <p:nvPr/>
        </p:nvGrpSpPr>
        <p:grpSpPr>
          <a:xfrm rot="10800000">
            <a:off x="4090263" y="4876101"/>
            <a:ext cx="178515" cy="204470"/>
            <a:chOff x="3490271" y="5013172"/>
            <a:chExt cx="178515" cy="204470"/>
          </a:xfrm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A268FD18-ED23-05C2-1373-DA65C01C9394}"/>
                </a:ext>
              </a:extLst>
            </p:cNvPr>
            <p:cNvSpPr/>
            <p:nvPr/>
          </p:nvSpPr>
          <p:spPr>
            <a:xfrm rot="16200000">
              <a:off x="3483455" y="5032311"/>
              <a:ext cx="199059" cy="171603"/>
            </a:xfrm>
            <a:prstGeom prst="triangl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4B80CB0-476E-BB2B-FA87-693930DBE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271" y="5013172"/>
              <a:ext cx="1905" cy="2044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89A9698-3B88-E6AC-9DFF-D65B2AD93CE1}"/>
              </a:ext>
            </a:extLst>
          </p:cNvPr>
          <p:cNvSpPr/>
          <p:nvPr/>
        </p:nvSpPr>
        <p:spPr>
          <a:xfrm>
            <a:off x="3415971" y="4775880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43CFA73-4ED2-4504-BEAB-52CEF12A6191}"/>
              </a:ext>
            </a:extLst>
          </p:cNvPr>
          <p:cNvCxnSpPr/>
          <p:nvPr/>
        </p:nvCxnSpPr>
        <p:spPr>
          <a:xfrm>
            <a:off x="3274060" y="4775880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FB0A8BE-B682-47E5-3271-229C8BA23E3E}"/>
              </a:ext>
            </a:extLst>
          </p:cNvPr>
          <p:cNvSpPr txBox="1"/>
          <p:nvPr/>
        </p:nvSpPr>
        <p:spPr>
          <a:xfrm>
            <a:off x="3116096" y="449340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3V3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7FA45F-3DDF-D850-768B-AB73F34A4F55}"/>
              </a:ext>
            </a:extLst>
          </p:cNvPr>
          <p:cNvSpPr txBox="1"/>
          <p:nvPr/>
        </p:nvSpPr>
        <p:spPr>
          <a:xfrm>
            <a:off x="5222577" y="481760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3CD662-41B6-16AD-E58D-B2C1185608AD}"/>
              </a:ext>
            </a:extLst>
          </p:cNvPr>
          <p:cNvSpPr txBox="1"/>
          <p:nvPr/>
        </p:nvSpPr>
        <p:spPr>
          <a:xfrm>
            <a:off x="3969775" y="454484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LED Y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A79A0-1D81-D7AE-0253-2FC1C5192402}"/>
              </a:ext>
            </a:extLst>
          </p:cNvPr>
          <p:cNvGrpSpPr/>
          <p:nvPr/>
        </p:nvGrpSpPr>
        <p:grpSpPr>
          <a:xfrm>
            <a:off x="4025265" y="5400776"/>
            <a:ext cx="327676" cy="70314"/>
            <a:chOff x="4043106" y="5335385"/>
            <a:chExt cx="263259" cy="45719"/>
          </a:xfrm>
          <a:solidFill>
            <a:schemeClr val="tx1"/>
          </a:solidFill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045C190-10B6-EBB3-BB94-2A227B9446AE}"/>
                </a:ext>
              </a:extLst>
            </p:cNvPr>
            <p:cNvCxnSpPr>
              <a:cxnSpLocks/>
            </p:cNvCxnSpPr>
            <p:nvPr/>
          </p:nvCxnSpPr>
          <p:spPr>
            <a:xfrm>
              <a:off x="4043106" y="5381104"/>
              <a:ext cx="26325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C54BB05-5555-A76D-0B3E-8D2C8CB67D7A}"/>
                </a:ext>
              </a:extLst>
            </p:cNvPr>
            <p:cNvSpPr/>
            <p:nvPr/>
          </p:nvSpPr>
          <p:spPr>
            <a:xfrm>
              <a:off x="4115195" y="5335385"/>
              <a:ext cx="1222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45F4E1A-56AC-3DB3-299F-0D5F5C78620C}"/>
              </a:ext>
            </a:extLst>
          </p:cNvPr>
          <p:cNvSpPr/>
          <p:nvPr/>
        </p:nvSpPr>
        <p:spPr>
          <a:xfrm flipV="1">
            <a:off x="3415229" y="5593235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BD3A67-33E4-A1F2-7002-B46EAA38C526}"/>
              </a:ext>
            </a:extLst>
          </p:cNvPr>
          <p:cNvSpPr txBox="1"/>
          <p:nvPr/>
        </p:nvSpPr>
        <p:spPr>
          <a:xfrm>
            <a:off x="3932864" y="510175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BTN 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7F8347-9FE6-2EB6-B2B4-D6C68C23E766}"/>
              </a:ext>
            </a:extLst>
          </p:cNvPr>
          <p:cNvSpPr txBox="1"/>
          <p:nvPr/>
        </p:nvSpPr>
        <p:spPr>
          <a:xfrm>
            <a:off x="3119105" y="574597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121607-6A92-BBC4-1FF5-95695F9F3DD7}"/>
              </a:ext>
            </a:extLst>
          </p:cNvPr>
          <p:cNvCxnSpPr/>
          <p:nvPr/>
        </p:nvCxnSpPr>
        <p:spPr>
          <a:xfrm>
            <a:off x="3274060" y="5792385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C0E1ED4-1910-0DCD-4F0A-E4C184C4AEB7}"/>
              </a:ext>
            </a:extLst>
          </p:cNvPr>
          <p:cNvSpPr txBox="1"/>
          <p:nvPr/>
        </p:nvSpPr>
        <p:spPr>
          <a:xfrm>
            <a:off x="5225592" y="542589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</a:t>
            </a:r>
          </a:p>
        </p:txBody>
      </p:sp>
    </p:spTree>
    <p:extLst>
      <p:ext uri="{BB962C8B-B14F-4D97-AF65-F5344CB8AC3E}">
        <p14:creationId xmlns:p14="http://schemas.microsoft.com/office/powerpoint/2010/main" val="141790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9A22-677A-1AC6-CA25-49D4CB00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ส่วนจัดการพลังงาน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D77C3-6EC8-081F-6FD0-99622B8C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79838D-7CD9-51F0-00C8-71A7D74E58F3}"/>
              </a:ext>
            </a:extLst>
          </p:cNvPr>
          <p:cNvGrpSpPr/>
          <p:nvPr/>
        </p:nvGrpSpPr>
        <p:grpSpPr>
          <a:xfrm>
            <a:off x="1718885" y="3484201"/>
            <a:ext cx="820518" cy="895112"/>
            <a:chOff x="1658023" y="1519588"/>
            <a:chExt cx="820518" cy="8951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B52A23-E402-5108-C499-8C2D441AD118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A8F06D-59D9-8CD1-B33E-07D9301A7C84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61F73-C915-6A91-3753-A7A047CB91DD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7B56E4-D4F8-6E16-5D68-1AE7631055A8}"/>
              </a:ext>
            </a:extLst>
          </p:cNvPr>
          <p:cNvSpPr txBox="1"/>
          <p:nvPr/>
        </p:nvSpPr>
        <p:spPr>
          <a:xfrm>
            <a:off x="1671046" y="4326410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637B3C-2EE2-A24F-714F-8ED1A8955360}"/>
              </a:ext>
            </a:extLst>
          </p:cNvPr>
          <p:cNvSpPr/>
          <p:nvPr/>
        </p:nvSpPr>
        <p:spPr>
          <a:xfrm>
            <a:off x="1834503" y="2435290"/>
            <a:ext cx="405581" cy="405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B6148-3C4C-7346-1A12-85EEE867DD88}"/>
              </a:ext>
            </a:extLst>
          </p:cNvPr>
          <p:cNvSpPr/>
          <p:nvPr/>
        </p:nvSpPr>
        <p:spPr>
          <a:xfrm>
            <a:off x="1997184" y="2587690"/>
            <a:ext cx="90961" cy="96263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8D3B6-4BDB-B2BB-85C6-DE3DF82934FB}"/>
              </a:ext>
            </a:extLst>
          </p:cNvPr>
          <p:cNvSpPr txBox="1"/>
          <p:nvPr/>
        </p:nvSpPr>
        <p:spPr>
          <a:xfrm>
            <a:off x="1718884" y="2138444"/>
            <a:ext cx="99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Power In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31DE9-880E-B7A7-1484-6C1F43ABEAA9}"/>
              </a:ext>
            </a:extLst>
          </p:cNvPr>
          <p:cNvSpPr/>
          <p:nvPr/>
        </p:nvSpPr>
        <p:spPr>
          <a:xfrm>
            <a:off x="3168643" y="2148552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100DD8-F8F5-1E36-D9FA-5F44E7249B86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240084" y="2635821"/>
            <a:ext cx="928559" cy="2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B6F5CD-9655-46B6-38E0-D2AE76A720AC}"/>
              </a:ext>
            </a:extLst>
          </p:cNvPr>
          <p:cNvGrpSpPr/>
          <p:nvPr/>
        </p:nvGrpSpPr>
        <p:grpSpPr>
          <a:xfrm>
            <a:off x="2874764" y="3952382"/>
            <a:ext cx="197476" cy="259502"/>
            <a:chOff x="4770764" y="3603838"/>
            <a:chExt cx="411918" cy="463738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83EA093-F683-E3B2-C4B1-2DE748B125E9}"/>
                </a:ext>
              </a:extLst>
            </p:cNvPr>
            <p:cNvSpPr/>
            <p:nvPr/>
          </p:nvSpPr>
          <p:spPr>
            <a:xfrm rot="5400000">
              <a:off x="4739640" y="3638773"/>
              <a:ext cx="451306" cy="389057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DA10B6-E684-D8EB-7A29-FC3A12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5182682" y="3603838"/>
              <a:ext cx="0" cy="463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B54698-3520-629F-1271-9DB8C2BBAE1A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 flipV="1">
            <a:off x="2139303" y="4080788"/>
            <a:ext cx="735462" cy="1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3314D-B0D9-1483-2C38-1812F875C391}"/>
              </a:ext>
            </a:extLst>
          </p:cNvPr>
          <p:cNvSpPr/>
          <p:nvPr/>
        </p:nvSpPr>
        <p:spPr>
          <a:xfrm>
            <a:off x="5792781" y="3591899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3.3V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AD91F3-A899-8AAB-EECB-C22B2E7D0510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4005178" y="3123089"/>
            <a:ext cx="2907" cy="781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538DD0-169A-2355-2976-8BC01F4AD071}"/>
              </a:ext>
            </a:extLst>
          </p:cNvPr>
          <p:cNvCxnSpPr>
            <a:cxnSpLocks/>
            <a:stCxn id="27" idx="3"/>
            <a:endCxn id="30" idx="4"/>
          </p:cNvCxnSpPr>
          <p:nvPr/>
        </p:nvCxnSpPr>
        <p:spPr>
          <a:xfrm flipV="1">
            <a:off x="2110836" y="4257459"/>
            <a:ext cx="1894342" cy="1257787"/>
          </a:xfrm>
          <a:prstGeom prst="bentConnector2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49EC2D-3068-DD38-DCE7-8789BAD7B95F}"/>
              </a:ext>
            </a:extLst>
          </p:cNvPr>
          <p:cNvSpPr txBox="1"/>
          <p:nvPr/>
        </p:nvSpPr>
        <p:spPr>
          <a:xfrm>
            <a:off x="3854597" y="311658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A9B8F-4241-5263-6853-73CE78EE2EA9}"/>
              </a:ext>
            </a:extLst>
          </p:cNvPr>
          <p:cNvSpPr txBox="1"/>
          <p:nvPr/>
        </p:nvSpPr>
        <p:spPr>
          <a:xfrm>
            <a:off x="2042664" y="383827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82A93D-0AD4-5812-5BCC-F18D7CBFFFBE}"/>
              </a:ext>
            </a:extLst>
          </p:cNvPr>
          <p:cNvGrpSpPr/>
          <p:nvPr/>
        </p:nvGrpSpPr>
        <p:grpSpPr>
          <a:xfrm>
            <a:off x="1690418" y="4917314"/>
            <a:ext cx="1103390" cy="1172370"/>
            <a:chOff x="1671752" y="4271262"/>
            <a:chExt cx="1103390" cy="117237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B23336-4790-C644-A0EA-7EE33529F6C6}"/>
                </a:ext>
              </a:extLst>
            </p:cNvPr>
            <p:cNvGrpSpPr/>
            <p:nvPr/>
          </p:nvGrpSpPr>
          <p:grpSpPr>
            <a:xfrm>
              <a:off x="1671752" y="4271262"/>
              <a:ext cx="820518" cy="895112"/>
              <a:chOff x="1658023" y="1519588"/>
              <a:chExt cx="820518" cy="89511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298A1FC-99A3-94ED-8FFC-5B345EB15B0F}"/>
                  </a:ext>
                </a:extLst>
              </p:cNvPr>
              <p:cNvSpPr/>
              <p:nvPr/>
            </p:nvSpPr>
            <p:spPr>
              <a:xfrm>
                <a:off x="1773641" y="1820340"/>
                <a:ext cx="304800" cy="5943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55A4F09-893F-5BF5-B470-0F7455C9330E}"/>
                  </a:ext>
                </a:extLst>
              </p:cNvPr>
              <p:cNvSpPr/>
              <p:nvPr/>
            </p:nvSpPr>
            <p:spPr>
              <a:xfrm>
                <a:off x="1903181" y="1972740"/>
                <a:ext cx="45719" cy="290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A1287D-BBA1-11BB-44E3-66F1B0918AE3}"/>
                  </a:ext>
                </a:extLst>
              </p:cNvPr>
              <p:cNvSpPr txBox="1"/>
              <p:nvPr/>
            </p:nvSpPr>
            <p:spPr>
              <a:xfrm>
                <a:off x="1658023" y="1519588"/>
                <a:ext cx="820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effectLst/>
                  </a:rPr>
                  <a:t>USB-C</a:t>
                </a:r>
                <a:endParaRPr lang="en-US" i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A80D9C-1B46-C0E1-183E-F031CABE9B9A}"/>
                </a:ext>
              </a:extLst>
            </p:cNvPr>
            <p:cNvSpPr txBox="1"/>
            <p:nvPr/>
          </p:nvSpPr>
          <p:spPr>
            <a:xfrm>
              <a:off x="1726045" y="5135855"/>
              <a:ext cx="854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04E79A-46AE-274B-989F-0C89A486A2D2}"/>
                </a:ext>
              </a:extLst>
            </p:cNvPr>
            <p:cNvSpPr txBox="1"/>
            <p:nvPr/>
          </p:nvSpPr>
          <p:spPr>
            <a:xfrm>
              <a:off x="2120637" y="4599478"/>
              <a:ext cx="6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5V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309CE679-977B-312D-7858-1193217F2BDE}"/>
              </a:ext>
            </a:extLst>
          </p:cNvPr>
          <p:cNvSpPr/>
          <p:nvPr/>
        </p:nvSpPr>
        <p:spPr>
          <a:xfrm>
            <a:off x="3828506" y="3904115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FCB980-BC4D-B95A-28BF-1047F666A934}"/>
              </a:ext>
            </a:extLst>
          </p:cNvPr>
          <p:cNvCxnSpPr>
            <a:stCxn id="15" idx="0"/>
            <a:endCxn id="30" idx="2"/>
          </p:cNvCxnSpPr>
          <p:nvPr/>
        </p:nvCxnSpPr>
        <p:spPr>
          <a:xfrm flipV="1">
            <a:off x="3061281" y="4080787"/>
            <a:ext cx="76722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FD77F35-EB99-6055-726D-CA6587D893A3}"/>
              </a:ext>
            </a:extLst>
          </p:cNvPr>
          <p:cNvSpPr/>
          <p:nvPr/>
        </p:nvSpPr>
        <p:spPr>
          <a:xfrm>
            <a:off x="4847475" y="3902496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141979-9A3E-48BD-4C9C-76D5F450B00A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4181850" y="4079168"/>
            <a:ext cx="665625" cy="16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A25FD6-DED2-BB9A-1873-41265F2B213B}"/>
              </a:ext>
            </a:extLst>
          </p:cNvPr>
          <p:cNvSpPr txBox="1"/>
          <p:nvPr/>
        </p:nvSpPr>
        <p:spPr>
          <a:xfrm>
            <a:off x="1707537" y="2833242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 DC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D66313-4762-6F77-43D8-D0BAFFFEDBE3}"/>
              </a:ext>
            </a:extLst>
          </p:cNvPr>
          <p:cNvSpPr/>
          <p:nvPr/>
        </p:nvSpPr>
        <p:spPr>
          <a:xfrm>
            <a:off x="9113880" y="224777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ESP32-S3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02BEA-1D99-EDAB-BB62-AF4C5ABC773C}"/>
              </a:ext>
            </a:extLst>
          </p:cNvPr>
          <p:cNvSpPr/>
          <p:nvPr/>
        </p:nvSpPr>
        <p:spPr>
          <a:xfrm>
            <a:off x="9113880" y="303631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ST7796S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B86CF-8D4D-B210-D86A-177ABC4F4C59}"/>
              </a:ext>
            </a:extLst>
          </p:cNvPr>
          <p:cNvSpPr/>
          <p:nvPr/>
        </p:nvSpPr>
        <p:spPr>
          <a:xfrm>
            <a:off x="9113879" y="3821748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Backlight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D462FB-BE7F-3526-EA15-CC4547B5482F}"/>
              </a:ext>
            </a:extLst>
          </p:cNvPr>
          <p:cNvSpPr/>
          <p:nvPr/>
        </p:nvSpPr>
        <p:spPr>
          <a:xfrm>
            <a:off x="4400376" y="549847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606439-2EB6-0DC4-D9D5-0BE7280CBBA5}"/>
              </a:ext>
            </a:extLst>
          </p:cNvPr>
          <p:cNvSpPr/>
          <p:nvPr/>
        </p:nvSpPr>
        <p:spPr>
          <a:xfrm>
            <a:off x="9113879" y="461779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MicroSD Card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9D1DDF-74E0-335E-BFBA-B0B76C80E95A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5003269" y="4255840"/>
            <a:ext cx="20878" cy="1242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84879EF-CC93-9602-EEBA-7489D62018A5}"/>
              </a:ext>
            </a:extLst>
          </p:cNvPr>
          <p:cNvSpPr/>
          <p:nvPr/>
        </p:nvSpPr>
        <p:spPr>
          <a:xfrm>
            <a:off x="8217287" y="3117052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406D09-A4DC-5516-7E34-E7D0E2F57540}"/>
              </a:ext>
            </a:extLst>
          </p:cNvPr>
          <p:cNvCxnSpPr>
            <a:cxnSpLocks/>
            <a:stCxn id="45" idx="6"/>
            <a:endCxn id="36" idx="1"/>
          </p:cNvCxnSpPr>
          <p:nvPr/>
        </p:nvCxnSpPr>
        <p:spPr>
          <a:xfrm>
            <a:off x="8570631" y="3293724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4FCB2C6-77F6-15F2-0249-07C53FC71E78}"/>
              </a:ext>
            </a:extLst>
          </p:cNvPr>
          <p:cNvSpPr/>
          <p:nvPr/>
        </p:nvSpPr>
        <p:spPr>
          <a:xfrm>
            <a:off x="8217287" y="3905591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66E906-03CC-1B6B-06E2-AD530A649640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8570631" y="4082263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8B16DA-533F-5114-71B8-4B9B7D12F70C}"/>
              </a:ext>
            </a:extLst>
          </p:cNvPr>
          <p:cNvCxnSpPr>
            <a:cxnSpLocks/>
            <a:stCxn id="47" idx="0"/>
            <a:endCxn id="45" idx="4"/>
          </p:cNvCxnSpPr>
          <p:nvPr/>
        </p:nvCxnSpPr>
        <p:spPr>
          <a:xfrm flipV="1">
            <a:off x="8393959" y="3470396"/>
            <a:ext cx="0" cy="4351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62AAFF5-5E1F-1F35-9DC2-DCFC96338E32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8442438" y="4203763"/>
            <a:ext cx="619365" cy="72351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94E9C2-87C7-23D2-531F-ABAE63F28B8A}"/>
              </a:ext>
            </a:extLst>
          </p:cNvPr>
          <p:cNvCxnSpPr>
            <a:cxnSpLocks/>
            <a:stCxn id="32" idx="6"/>
            <a:endCxn id="18" idx="1"/>
          </p:cNvCxnSpPr>
          <p:nvPr/>
        </p:nvCxnSpPr>
        <p:spPr>
          <a:xfrm>
            <a:off x="5200819" y="4079168"/>
            <a:ext cx="5919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2000FF-E9E2-E748-C743-0AABBCB40F40}"/>
              </a:ext>
            </a:extLst>
          </p:cNvPr>
          <p:cNvCxnSpPr>
            <a:cxnSpLocks/>
            <a:stCxn id="18" idx="3"/>
            <a:endCxn id="47" idx="2"/>
          </p:cNvCxnSpPr>
          <p:nvPr/>
        </p:nvCxnSpPr>
        <p:spPr>
          <a:xfrm>
            <a:off x="7471664" y="4079168"/>
            <a:ext cx="745623" cy="30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1CC3D7A-320F-76E4-7856-E41D55955796}"/>
              </a:ext>
            </a:extLst>
          </p:cNvPr>
          <p:cNvSpPr txBox="1"/>
          <p:nvPr/>
        </p:nvSpPr>
        <p:spPr>
          <a:xfrm>
            <a:off x="7358118" y="3802126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3.3V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DCE29D-D28D-1685-D87E-26DA89B94D16}"/>
              </a:ext>
            </a:extLst>
          </p:cNvPr>
          <p:cNvSpPr txBox="1"/>
          <p:nvPr/>
        </p:nvSpPr>
        <p:spPr>
          <a:xfrm>
            <a:off x="5188322" y="381300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50A02-AABA-FE80-1C3E-5DBBE28E8B81}"/>
              </a:ext>
            </a:extLst>
          </p:cNvPr>
          <p:cNvSpPr txBox="1"/>
          <p:nvPr/>
        </p:nvSpPr>
        <p:spPr>
          <a:xfrm>
            <a:off x="2436960" y="237998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7B52A7C-1534-30E2-13CF-5F91AC8EA7CE}"/>
              </a:ext>
            </a:extLst>
          </p:cNvPr>
          <p:cNvCxnSpPr>
            <a:cxnSpLocks/>
            <a:stCxn id="45" idx="0"/>
            <a:endCxn id="35" idx="1"/>
          </p:cNvCxnSpPr>
          <p:nvPr/>
        </p:nvCxnSpPr>
        <p:spPr>
          <a:xfrm rot="5400000" flipH="1" flipV="1">
            <a:off x="8447986" y="2451159"/>
            <a:ext cx="611867" cy="71992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907098-723C-E0C2-7940-56BDE1206217}"/>
              </a:ext>
            </a:extLst>
          </p:cNvPr>
          <p:cNvSpPr txBox="1"/>
          <p:nvPr/>
        </p:nvSpPr>
        <p:spPr>
          <a:xfrm>
            <a:off x="2455360" y="4186400"/>
            <a:ext cx="9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(low drop)</a:t>
            </a:r>
          </a:p>
        </p:txBody>
      </p:sp>
    </p:spTree>
    <p:extLst>
      <p:ext uri="{BB962C8B-B14F-4D97-AF65-F5344CB8AC3E}">
        <p14:creationId xmlns:p14="http://schemas.microsoft.com/office/powerpoint/2010/main" val="170399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3742-3940-E60F-CFAA-8243719D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ESP32-S3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4FE9B-355C-4EE8-BF10-E6B78219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B0B3-D807-A33E-C07B-9CB8C0207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t="223" r="780"/>
          <a:stretch/>
        </p:blipFill>
        <p:spPr>
          <a:xfrm>
            <a:off x="5758874" y="1042302"/>
            <a:ext cx="6248399" cy="508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2829D-F4E2-8598-BFC0-E092A470FD77}"/>
              </a:ext>
            </a:extLst>
          </p:cNvPr>
          <p:cNvSpPr txBox="1"/>
          <p:nvPr/>
        </p:nvSpPr>
        <p:spPr>
          <a:xfrm>
            <a:off x="360105" y="2159019"/>
            <a:ext cx="5516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CPU:</a:t>
            </a:r>
            <a:r>
              <a:rPr lang="en-US" sz="3600" dirty="0"/>
              <a:t> </a:t>
            </a:r>
            <a:r>
              <a:rPr lang="en-US" sz="3600" dirty="0" err="1"/>
              <a:t>Xtensa</a:t>
            </a:r>
            <a:r>
              <a:rPr lang="en-US" sz="3600" dirty="0"/>
              <a:t> LX7, 32-bits, 240MHz, Dual-core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Flash:</a:t>
            </a:r>
            <a:r>
              <a:rPr lang="en-US" sz="3600" dirty="0"/>
              <a:t> 8MB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RAM:</a:t>
            </a:r>
            <a:r>
              <a:rPr lang="en-US" sz="3600" dirty="0"/>
              <a:t> 512 kB + 8 MB (PSRAM)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2ECC71"/>
                </a:solidFill>
              </a:rPr>
              <a:t>WiFi</a:t>
            </a:r>
            <a:r>
              <a:rPr lang="en-US" sz="3600" dirty="0">
                <a:solidFill>
                  <a:srgbClr val="2ECC71"/>
                </a:solidFill>
              </a:rPr>
              <a:t>:</a:t>
            </a:r>
            <a:r>
              <a:rPr lang="en-US" sz="3600" dirty="0"/>
              <a:t> 2.4G (802.11 b/g/n)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Bluetooth:</a:t>
            </a:r>
            <a:r>
              <a:rPr lang="en-US" sz="3600" dirty="0"/>
              <a:t> 5 (LE)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GPIO: </a:t>
            </a:r>
            <a:r>
              <a:rPr lang="en-US" sz="3600" dirty="0"/>
              <a:t>45 (programmable)</a:t>
            </a:r>
          </a:p>
        </p:txBody>
      </p:sp>
    </p:spTree>
    <p:extLst>
      <p:ext uri="{BB962C8B-B14F-4D97-AF65-F5344CB8AC3E}">
        <p14:creationId xmlns:p14="http://schemas.microsoft.com/office/powerpoint/2010/main" val="15465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9B9C-46D6-853E-8696-12B7E8D8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เกี่ยวกับหน้าจอ </a:t>
            </a:r>
            <a:r>
              <a:rPr lang="en-US" dirty="0"/>
              <a:t>ST7796S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565B2-589E-9358-4797-BD6857AC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D59DE-8831-574A-55C7-E07048030B41}"/>
              </a:ext>
            </a:extLst>
          </p:cNvPr>
          <p:cNvSpPr txBox="1"/>
          <p:nvPr/>
        </p:nvSpPr>
        <p:spPr>
          <a:xfrm>
            <a:off x="751515" y="2039737"/>
            <a:ext cx="5516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Size:</a:t>
            </a:r>
            <a:r>
              <a:rPr lang="en-US" sz="3600" dirty="0"/>
              <a:t> 3.5”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Technology:</a:t>
            </a:r>
            <a:r>
              <a:rPr lang="en-US" sz="3600" dirty="0"/>
              <a:t> TFT LCD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4-wire SPI 40MHz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Color:</a:t>
            </a:r>
            <a:r>
              <a:rPr lang="en-US" sz="3600" dirty="0"/>
              <a:t> 16-bits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Touch:</a:t>
            </a:r>
            <a:r>
              <a:rPr lang="en-US" sz="3600" dirty="0"/>
              <a:t> Capacitive 2-points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Controller:</a:t>
            </a:r>
            <a:r>
              <a:rPr lang="en-US" sz="3600" dirty="0"/>
              <a:t> ST7796S, FT6336U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AE4F4-E93D-07A8-37CA-E96CD7AC3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1" r="24660"/>
          <a:stretch/>
        </p:blipFill>
        <p:spPr>
          <a:xfrm>
            <a:off x="8478135" y="1107255"/>
            <a:ext cx="2277372" cy="505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FD237-4B71-6B59-EDA7-5B891F0A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r="24823"/>
          <a:stretch/>
        </p:blipFill>
        <p:spPr>
          <a:xfrm>
            <a:off x="6134985" y="1107255"/>
            <a:ext cx="2343150" cy="50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Words>571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supermarket</vt:lpstr>
      <vt:lpstr>Office Theme</vt:lpstr>
      <vt:lpstr>รู้จักกับ ATD3.5-S3</vt:lpstr>
      <vt:lpstr>อุปกรณ์ที่มีในชุด</vt:lpstr>
      <vt:lpstr>ส่วนประกอบ (1)</vt:lpstr>
      <vt:lpstr>ส่วนประกอบ (2)</vt:lpstr>
      <vt:lpstr>ขาต่ออุปกรณ์ภายนอก</vt:lpstr>
      <vt:lpstr>วงจรภายใน</vt:lpstr>
      <vt:lpstr>ส่วนจัดการพลังงาน</vt:lpstr>
      <vt:lpstr>เกี่ยวกับ ESP32-S3</vt:lpstr>
      <vt:lpstr>เกี่ยวกับหน้าจอ ST7796S</vt:lpstr>
      <vt:lpstr>เกี่ยวกับ DAC (Digital to Analog Convertor)</vt:lpstr>
      <vt:lpstr>ช่องใส่ MicroSD Card</vt:lpstr>
      <vt:lpstr>ช่อง Grove (I2C)</vt:lpstr>
      <vt:lpstr>ช่อง USB-C</vt:lpstr>
      <vt:lpstr>การจ่ายไฟเลี้ยง</vt:lpstr>
      <vt:lpstr>การติดตั้งลงกล่อง</vt:lpstr>
      <vt:lpstr>ชุดพัฒนาซอฟแวร์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Sonthaya Nongnuch</dc:creator>
  <cp:lastModifiedBy>Sonthaya Nongnuch</cp:lastModifiedBy>
  <cp:revision>55</cp:revision>
  <dcterms:created xsi:type="dcterms:W3CDTF">2023-12-06T19:07:44Z</dcterms:created>
  <dcterms:modified xsi:type="dcterms:W3CDTF">2023-12-09T11:38:53Z</dcterms:modified>
</cp:coreProperties>
</file>